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ntium Book Basic" panose="020B060402020202020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Montserrat Light" panose="000004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6DCBE4-7C5E-45EA-A7CC-91D494860BDE}">
  <a:tblStyle styleId="{166DCBE4-7C5E-45EA-A7CC-91D494860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0" y="1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e98ada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9e98ada4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f9e98ada47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9e98ada4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9e98ada4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f9e98ada47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9e98ada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9e98ada47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f9e98ada47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9e98ada4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9e98ada47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f9e98ada47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9e98ada4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9e98ada4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f9e98ada4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9e98ada4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9e98ada47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f9e98ada47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9e98ada4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9e98ada47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f9e98ada47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9e98ada47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9e98ada47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f9e98ada47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9e98ada4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9e98ada47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f9e98ada47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9e98ada4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9e98ada47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f9e98ada47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9e98ada47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9e98ada47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f9e98ada47_0_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9e98ada4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9e98ada47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&amp;\mathbf{m}_i = \text{MSG}(\mathbf{h}_i)\\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&amp;\text{MSG}(\mathbf{h}_i) = W_2 \sigma( W_1 \mathbf{h}_i + \mathbf{b}_1) + \mathbf{b}_2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\end{align}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f9e98ada47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9e98ada4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9e98ada47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Should be invariant of the permutation it has. Permutation invariant and handle arbitrary size of </a:t>
            </a:r>
            <a:r>
              <a:rPr lang="en-US" dirty="0" err="1"/>
              <a:t>nieighbours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340" name="Google Shape;340;gf9e98ada47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9b3a204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9b3a20470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\</a:t>
            </a:r>
            <a:r>
              <a:rPr lang="en-US" dirty="0" err="1"/>
              <a:t>sum_j</a:t>
            </a:r>
            <a:r>
              <a:rPr lang="en-US" dirty="0"/>
              <a:t> \</a:t>
            </a:r>
            <a:r>
              <a:rPr lang="en-US" dirty="0" err="1"/>
              <a:t>mathbf</a:t>
            </a:r>
            <a:r>
              <a:rPr lang="en-US" dirty="0"/>
              <a:t>{m}_j  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sum is or expressive than mean and mean is more expressive than max. So we should not use </a:t>
            </a:r>
            <a:r>
              <a:rPr lang="en-US"/>
              <a:t>or prefer to use max. </a:t>
            </a:r>
            <a:endParaRPr dirty="0"/>
          </a:p>
        </p:txBody>
      </p:sp>
      <p:sp>
        <p:nvSpPr>
          <p:cNvPr id="348" name="Google Shape;348;gf9b3a20470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9b3a204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9b3a2047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f9b3a2047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e98ada4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e98ada47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\frac{d}{dx}(\</a:t>
            </a:r>
            <a:r>
              <a:rPr lang="en-US" dirty="0" err="1"/>
              <a:t>overrightarrow</a:t>
            </a:r>
            <a:r>
              <a:rPr lang="en-US" dirty="0"/>
              <a:t>{F}(x) + \</a:t>
            </a:r>
            <a:r>
              <a:rPr lang="en-US" dirty="0" err="1"/>
              <a:t>overrightarrow</a:t>
            </a:r>
            <a:r>
              <a:rPr lang="en-US" dirty="0"/>
              <a:t>{G}(x)) = \frac{d}{dx}\</a:t>
            </a:r>
            <a:r>
              <a:rPr lang="en-US" dirty="0" err="1"/>
              <a:t>overrightarrow</a:t>
            </a:r>
            <a:r>
              <a:rPr lang="en-US" dirty="0"/>
              <a:t>{F}(x) + \frac{d}{dx}\</a:t>
            </a:r>
            <a:r>
              <a:rPr lang="en-US" dirty="0" err="1"/>
              <a:t>overrightarrow</a:t>
            </a:r>
            <a:r>
              <a:rPr lang="en-US" dirty="0"/>
              <a:t>{G}(x) 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They are all vectors, so they are easily differentiated from each other.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f9e98ada47_0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9e98ada4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9e98ada4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f9e98ada4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9e98ada4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9e98ada47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f9e98ada47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9e98ada4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9e98ada47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&amp;\text{AGG}(H)_i = \mathbf{h_i} + \sum_{j \in N(i)} 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&amp;H = \begin{bmatrix} \mathbf{h}_1^T \\ \vdots \\ \mathbf{h}_n^T 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f9e98ada47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9e98ada4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9e98ada47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&amp;\text{AGG}(H)_i = \mathbf{h}_i + \sum_{j=1}^n \mathbf{1}_{j \in N(i)}\text{MSG}(\mathbf{h})_j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&amp;\text{AGG}(H)_2 = \mathbf{h}_2 + 1~\text{MSG}(\mathbf{h})_1 + 0~\text{MSG}(\mathbf{h})_2 + 1~\text{MSG}(\mathbf{h})_3 + 1~\text{MSG}(\mathbf{h})_4 + 0~\text{MSG}(\mathbf{h})_5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\text{AGG}(H)_i = \mathbf{h}_i + \begin{bmatrix} \mathbf{1}_{1 \in N(i)} &amp; ... &amp; \mathbf{1}_{n \in N(i)}\end{bmatrix}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\begin{bmatrix} \text{MSG}(\mathbf{h})_1^T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\vdots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\text{MSG}(\mathbf{h})_n^T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9e98ada47_0_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1fe16ff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61fe16ff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f61fe16ffc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9e98ada4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9e98ada47_0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&amp;\text{AGG}(H)_i = \mathbf{h}_i + \sum_{j=1}^n \mathbf{1}_{j \in N(i)}\text{MSG}(\mathbf{h})_j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&amp;\text{AGG}(H)_2 = \mathbf{h}_2 + 1~\text{MSG}(\mathbf{h})_1 + 0~\text{MSG}(\mathbf{h})_2 + 1~\text{MSG}(\mathbf{h})_3 + 1~\text{MSG}(\mathbf{h})_4 + 0~\text{MSG}(\mathbf{h})_5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\text{AGG}(H)_i = \mathbf{h}_i + \begin{bmatrix} \mathbf{1}_{1 \in N(i)} &amp; ... &amp; \mathbf{1}_{n \in N(i)}\end{bmatrix}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\begin{bmatrix} \text{MSG}(\mathbf{h})_1^T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\vdots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\text{MSG}(\mathbf{h})_n^T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f9e98ada47_0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9e98ada47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9e98ada47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&amp;\text{AGG}(H)_i = \mathbf{h}_i + \sum_{j=1}^n \mathbf{1}_{j \in N(i)}\text{MSG}(\mathbf{h})_j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&amp;\text{AGG}(H)_2 = \mathbf{h}_2 + 1~\text{MSG}(\mathbf{h})_1 + 0~\text{MSG}(\mathbf{h})_2 + 1~\text{MSG}(\mathbf{h})_3 + 1~\text{MSG}(\mathbf{h})_4 + 0~\text{MSG}(\mathbf{h})_5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\text{AGG}(H)_i = \mathbf{h}_i + \begin{bmatrix} \mathbf{1}_{1 \in N(i)} &amp; ... &amp; \mathbf{1}_{n \in N(i)}\end{bmatrix}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\begin{bmatrix} \text{MSG}(\mathbf{h})_1^T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\vdots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\text{MSG}(\mathbf{h})_n^T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f9e98ada47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e98ada4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e98ada47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&amp;\text{AGG}(H)_i = \mathbf{h}_i + \sum_{j=1}^n \mathbf{1}_{j \in N(i)}\text{MSG}(\mathbf{h})_j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&amp;\text{AGG}(H)_2 = \mathbf{h}_2 + 1~\text{MSG}(\mathbf{h})_1 + 0~\text{MSG}(\mathbf{h})_2 + 1~\text{MSG}(\mathbf{h})_3 + 1~\text{MSG}(\mathbf{h})_4 + 0~\text{MSG}(\mathbf{h})_5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\text{AGG}(H)_i = \mathbf{h}_i + \begin{bmatrix} \mathbf{1}_{1 \in N(i)} &amp; ... &amp; \mathbf{1}_{n \in N(i)}\end{bmatrix}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\begin{bmatrix} \text{MSG}(\mathbf{h})_1^T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\vdots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\text{MSG}(\mathbf{h})_n^T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f9e98ada47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9e98ada47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9e98ada47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&amp;\text{AGG}(H)_i = \mathbf{h}_i + \sum_{j=1}^n \mathbf{1}_{j \in N(i)}\text{MSG}(\mathbf{h})_j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&amp;\text{AGG}(H)_2 = \mathbf{h}_2 + 1~\text{MSG}(\mathbf{h})_1 + 0~\text{MSG}(\mathbf{h})_2 + 1~\text{MSG}(\mathbf{h})_3 + 1~\text{MSG}(\mathbf{h})_4 + 0~\text{MSG}(\mathbf{h})_5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\text{AGG}(H)_i = \mathbf{h}_i + \begin{bmatrix} \mathbf{1}_{1 \in N(i)} &amp; ... &amp; \mathbf{1}_{n \in N(i)}\end{bmatrix}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\begin{bmatrix} \text{MSG}(\mathbf{h})_1^T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\vdots \\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\text{MSG}(\mathbf{h})_n^T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\end{bmatrix}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\end{align*}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f9e98ada47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9e98ada47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9e98ada47_0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f9e98ada47_0_3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9b7ee924a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f9b7ee924a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621ad7e3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621ad7e32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f621ad7e32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21ad7e3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21ad7e32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f621ad7e32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9b3a204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9b3a20470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f9b3a20470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9b3a2047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9b3a20470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not limited to input sizes. 10  nodes expecting it to generalize for 100 nodes can be a bit of a stretch. This is a common feature with RNN. </a:t>
            </a:r>
            <a:endParaRPr dirty="0"/>
          </a:p>
        </p:txBody>
      </p:sp>
      <p:sp>
        <p:nvSpPr>
          <p:cNvPr id="195" name="Google Shape;195;gf9b3a2047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9e98ada4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9e98ada4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known as gossip networks. </a:t>
            </a:r>
            <a:endParaRPr dirty="0"/>
          </a:p>
        </p:txBody>
      </p:sp>
      <p:sp>
        <p:nvSpPr>
          <p:cNvPr id="203" name="Google Shape;203;gf9e98ada4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9e98ada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9e98ada4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f9e98ada4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A picture containing drawing&#10;&#10;Description automatically generated"/>
          <p:cNvPicPr preferRelativeResize="0"/>
          <p:nvPr/>
        </p:nvPicPr>
        <p:blipFill rotWithShape="1">
          <a:blip r:embed="rId2">
            <a:alphaModFix amt="6000"/>
          </a:blip>
          <a:srcRect l="8650" t="-11735" r="-6392" b="11434"/>
          <a:stretch/>
        </p:blipFill>
        <p:spPr>
          <a:xfrm rot="10800000">
            <a:off x="-1116002" y="1"/>
            <a:ext cx="8424002" cy="93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092901" y="2971307"/>
            <a:ext cx="8810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089531" y="3849641"/>
            <a:ext cx="8810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1" y="6721475"/>
            <a:ext cx="12192081" cy="136500"/>
            <a:chOff x="1" y="6721475"/>
            <a:chExt cx="12192081" cy="136500"/>
          </a:xfrm>
        </p:grpSpPr>
        <p:sp>
          <p:nvSpPr>
            <p:cNvPr id="59" name="Google Shape;59;p13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3"/>
          <p:cNvSpPr/>
          <p:nvPr/>
        </p:nvSpPr>
        <p:spPr>
          <a:xfrm>
            <a:off x="9031246" y="3708236"/>
            <a:ext cx="2871900" cy="45600"/>
          </a:xfrm>
          <a:prstGeom prst="rect">
            <a:avLst/>
          </a:prstGeom>
          <a:solidFill>
            <a:srgbClr val="0269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3092901" y="4387759"/>
            <a:ext cx="8810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1774492" y="5994164"/>
            <a:ext cx="10253709" cy="615798"/>
            <a:chOff x="1774492" y="5994164"/>
            <a:chExt cx="10253709" cy="615798"/>
          </a:xfrm>
        </p:grpSpPr>
        <p:pic>
          <p:nvPicPr>
            <p:cNvPr id="64" name="Google Shape;64;p13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8167" y="6028478"/>
              <a:ext cx="1165282" cy="543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87264" y="6032280"/>
              <a:ext cx="575493" cy="54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1108" y="6032280"/>
              <a:ext cx="418708" cy="539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 descr="A close up of a sig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89069" y="6114964"/>
              <a:ext cx="2039133" cy="43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17557" y="5994347"/>
              <a:ext cx="2154617" cy="585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33208" y="5994346"/>
              <a:ext cx="591188" cy="585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74492" y="5994164"/>
              <a:ext cx="2630079" cy="6157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78" name="Google Shape;78;p14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4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83" name="Google Shape;83;p14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4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94" name="Google Shape;94;p15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5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99" name="Google Shape;99;p15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5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110" name="Google Shape;110;p16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6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115" name="Google Shape;115;p16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 descr="A picture containing drawing&#10;&#10;Description automatically generated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 rot="10800000">
            <a:off x="-1869954" y="-1015956"/>
            <a:ext cx="8617904" cy="929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7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125" name="Google Shape;125;p17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7"/>
          <p:cNvSpPr txBox="1"/>
          <p:nvPr/>
        </p:nvSpPr>
        <p:spPr>
          <a:xfrm>
            <a:off x="838200" y="2887250"/>
            <a:ext cx="10515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838200" y="4296617"/>
            <a:ext cx="10515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enccs.se</a:t>
            </a:r>
            <a:endParaRPr sz="32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774297" y="3483855"/>
            <a:ext cx="10579503" cy="610120"/>
            <a:chOff x="774297" y="3483855"/>
            <a:chExt cx="10579503" cy="610120"/>
          </a:xfrm>
        </p:grpSpPr>
        <p:pic>
          <p:nvPicPr>
            <p:cNvPr id="130" name="Google Shape;130;p17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1726" y="3502093"/>
              <a:ext cx="435878" cy="562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7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9022" y="3502093"/>
              <a:ext cx="599091" cy="57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7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837" y="3483855"/>
              <a:ext cx="1243660" cy="58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 descr="A close up of a sig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89033" y="3576781"/>
              <a:ext cx="2264767" cy="487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 descr="Logo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62168" y="3483855"/>
              <a:ext cx="597910" cy="591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7" descr="A black and white logo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87550" y="3488976"/>
              <a:ext cx="2153999" cy="584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74297" y="3499585"/>
              <a:ext cx="2538635" cy="594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ctrTitle"/>
          </p:nvPr>
        </p:nvSpPr>
        <p:spPr>
          <a:xfrm>
            <a:off x="415600" y="1957900"/>
            <a:ext cx="11360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lang="en-US" sz="4110" b="1">
                <a:latin typeface="Montserrat"/>
                <a:ea typeface="Montserrat"/>
                <a:cs typeface="Montserrat"/>
                <a:sym typeface="Montserrat"/>
              </a:rPr>
              <a:t>Graph Neural Networks and Transformers Workshop</a:t>
            </a:r>
            <a:endParaRPr sz="411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415600" y="3496899"/>
            <a:ext cx="113607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3200">
                <a:latin typeface="Montserrat Light"/>
                <a:ea typeface="Montserrat Light"/>
                <a:cs typeface="Montserrat Light"/>
                <a:sym typeface="Montserrat Light"/>
              </a:rPr>
              <a:t>ENCCS and RISE</a:t>
            </a:r>
            <a:endParaRPr sz="3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4294967295"/>
          </p:nvPr>
        </p:nvSpPr>
        <p:spPr>
          <a:xfrm>
            <a:off x="3092900" y="4387750"/>
            <a:ext cx="86835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</a:pPr>
            <a:r>
              <a:rPr lang="en-US" sz="1400" b="1">
                <a:latin typeface="Montserrat"/>
                <a:ea typeface="Montserrat"/>
                <a:cs typeface="Montserrat"/>
                <a:sym typeface="Montserrat"/>
              </a:rPr>
              <a:t>Erik Ylipää and Leon Sütfeld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“centered” on a node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0" y="1909481"/>
            <a:ext cx="10990876" cy="26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1063300" y="5022575"/>
            <a:ext cx="10065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At each iteration, all nodes receive messages from their neighbours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We can think of all nodes actings as “centers” of a neighbourhood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in practice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25" y="1673787"/>
            <a:ext cx="5206075" cy="35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2752175" y="5441975"/>
            <a:ext cx="575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Place outgoing messages in an “outbox”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in practice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25" y="4198524"/>
            <a:ext cx="2390574" cy="161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600" y="4198515"/>
            <a:ext cx="2390574" cy="161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6775" y="1723386"/>
            <a:ext cx="2390563" cy="161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587" y="1723392"/>
            <a:ext cx="2390574" cy="161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0075" y="1723389"/>
            <a:ext cx="2390574" cy="161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in practice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00" y="1791823"/>
            <a:ext cx="5577727" cy="377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in practice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50" y="2113147"/>
            <a:ext cx="4137075" cy="2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225" y="2113150"/>
            <a:ext cx="4137073" cy="288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5441950" y="2859450"/>
            <a:ext cx="1008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6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406550" y="5312150"/>
            <a:ext cx="707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The number of “mail slots” (rows of the node feature matrix) is not fixed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We use as many as there are nodes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Personalized messages?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00" y="2013974"/>
            <a:ext cx="10412000" cy="3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Edge features are “personal”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5" y="2535313"/>
            <a:ext cx="5908724" cy="17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6096338" y="2859438"/>
            <a:ext cx="1008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latin typeface="Montserrat"/>
                <a:ea typeface="Montserrat"/>
                <a:cs typeface="Montserrat"/>
                <a:sym typeface="Montserrat"/>
              </a:rPr>
              <a:t>≈</a:t>
            </a:r>
            <a:endParaRPr sz="6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050" y="2226276"/>
            <a:ext cx="4393552" cy="24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What about my previous information?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813" y="1619217"/>
            <a:ext cx="29622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What about my previous information?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775" y="1591725"/>
            <a:ext cx="3713374" cy="41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6521275" y="2563150"/>
            <a:ext cx="4975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Each node keeps track of it’s own information, it has its own state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Messages to send out are derived from this state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1 GNN Layer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98" y="1640253"/>
            <a:ext cx="7705528" cy="335672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/>
          <p:nvPr/>
        </p:nvSpPr>
        <p:spPr>
          <a:xfrm>
            <a:off x="3069050" y="5094575"/>
            <a:ext cx="18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Write messages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7781825" y="5032725"/>
            <a:ext cx="236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Aggregate information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303188" y="5032725"/>
            <a:ext cx="187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Outgoing messages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400925" y="1334600"/>
            <a:ext cx="5606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Thursday October 21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4294967295"/>
          </p:nvPr>
        </p:nvSpPr>
        <p:spPr>
          <a:xfrm>
            <a:off x="6390750" y="1344325"/>
            <a:ext cx="5606700" cy="4191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Friday October 22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0" name="Google Shape;150;p19"/>
          <p:cNvGraphicFramePr/>
          <p:nvPr/>
        </p:nvGraphicFramePr>
        <p:xfrm>
          <a:off x="400913" y="17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{166DCBE4-7C5E-45EA-A7CC-91D494860BDE}</a:tableStyleId>
              </a:tblPr>
              <a:tblGrid>
                <a:gridCol w="1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09:00 - 09:20</a:t>
                      </a:r>
                      <a:endParaRPr sz="1600" b="1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 intro</a:t>
                      </a:r>
                      <a:endParaRPr sz="1600" b="1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09:20 - 10:00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1 notebooks: Graphs and what to do with them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10:00 - 12:00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12:00 - 13:00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Lunch break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13:00 - 13:30 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2 notebooks: From graphs to tensors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13:30 - 15:50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15:50 - 16:00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9E9E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Recap of the day</a:t>
                      </a:r>
                      <a:endParaRPr sz="1600">
                        <a:solidFill>
                          <a:srgbClr val="9E9E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9"/>
          <p:cNvGraphicFramePr/>
          <p:nvPr/>
        </p:nvGraphicFramePr>
        <p:xfrm>
          <a:off x="6390738" y="176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{166DCBE4-7C5E-45EA-A7CC-91D494860BDE}</a:tableStyleId>
              </a:tblPr>
              <a:tblGrid>
                <a:gridCol w="1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09:00 - 09:30</a:t>
                      </a:r>
                      <a:endParaRPr sz="16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to session 3, Inner workings of Graph Neural Networks</a:t>
                      </a:r>
                      <a:endParaRPr sz="16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09:30 - 12:00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Lunch break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13:00 - 13:30 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4 notebooks: From GNNs to Transformers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13:30 - 15:40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15:40 - 16:00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Recap of the workshop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2" name="Google Shape;152;p19"/>
          <p:cNvSpPr txBox="1">
            <a:spLocks noGrp="1"/>
          </p:cNvSpPr>
          <p:nvPr>
            <p:ph type="title" idx="4294967295"/>
          </p:nvPr>
        </p:nvSpPr>
        <p:spPr>
          <a:xfrm>
            <a:off x="415600" y="405271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Workshop outline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Multiple layers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363" y="4251525"/>
            <a:ext cx="3885324" cy="16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363" y="1993013"/>
            <a:ext cx="3885324" cy="169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7"/>
          <p:cNvCxnSpPr/>
          <p:nvPr/>
        </p:nvCxnSpPr>
        <p:spPr>
          <a:xfrm rot="10800000">
            <a:off x="5366750" y="3677325"/>
            <a:ext cx="1408800" cy="720600"/>
          </a:xfrm>
          <a:prstGeom prst="straightConnector1">
            <a:avLst/>
          </a:prstGeom>
          <a:noFill/>
          <a:ln w="38100" cap="flat" cmpd="sng">
            <a:solidFill>
              <a:srgbClr val="0269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37"/>
          <p:cNvSpPr txBox="1"/>
          <p:nvPr/>
        </p:nvSpPr>
        <p:spPr>
          <a:xfrm>
            <a:off x="2652475" y="4897700"/>
            <a:ext cx="12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Layer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2652475" y="2556713"/>
            <a:ext cx="12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Layer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5600" y="1243800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Each GNN layer corresponds to one round of message passing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What information to pass along?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25" y="2352750"/>
            <a:ext cx="4285250" cy="2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415600" y="1158300"/>
            <a:ext cx="5751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Let a neural network decide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050" y="2735837"/>
            <a:ext cx="6283351" cy="10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5463025" y="4003925"/>
            <a:ext cx="6389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r>
              <a:rPr lang="en-US" sz="2100" i="1" baseline="-25000">
                <a:latin typeface="Gentium Book Basic"/>
                <a:ea typeface="Gentium Book Basic"/>
                <a:cs typeface="Gentium Book Basic"/>
                <a:sym typeface="Gentium Book Basic"/>
              </a:rPr>
              <a:t>i</a:t>
            </a:r>
            <a:r>
              <a:rPr lang="en-US" sz="2100" baseline="-25000"/>
              <a:t> </a:t>
            </a: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is the message node </a:t>
            </a:r>
            <a:r>
              <a:rPr lang="en-US" sz="2100" i="1">
                <a:latin typeface="Gentium Book Basic"/>
                <a:ea typeface="Gentium Book Basic"/>
                <a:cs typeface="Gentium Book Basic"/>
                <a:sym typeface="Gentium Book Basic"/>
              </a:rPr>
              <a:t>i</a:t>
            </a: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 sends.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Gentium Book Basic"/>
                <a:ea typeface="Gentium Book Basic"/>
                <a:cs typeface="Gentium Book Basic"/>
                <a:sym typeface="Gentium Book Basic"/>
              </a:rPr>
              <a:t>h</a:t>
            </a:r>
            <a:r>
              <a:rPr lang="en-US" sz="2100" i="1" baseline="-25000">
                <a:latin typeface="Gentium Book Basic"/>
                <a:ea typeface="Gentium Book Basic"/>
                <a:cs typeface="Gentium Book Basic"/>
                <a:sym typeface="Gentium Book Basic"/>
              </a:rPr>
              <a:t>i</a:t>
            </a: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 is the current information (hidden state) accumulated at node </a:t>
            </a:r>
            <a:r>
              <a:rPr lang="en-US" sz="2100" i="1">
                <a:latin typeface="Gentium Book Basic"/>
                <a:ea typeface="Gentium Book Basic"/>
                <a:cs typeface="Gentium Book Basic"/>
                <a:sym typeface="Gentium Book Basic"/>
              </a:rPr>
              <a:t>i</a:t>
            </a:r>
            <a:endParaRPr sz="21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How to aggregate information?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088" y="1515607"/>
            <a:ext cx="5577726" cy="414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Hero of the day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050" y="2252667"/>
            <a:ext cx="27813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Why is sums of vectors useful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88" y="3081874"/>
            <a:ext cx="10613225" cy="6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 txBox="1"/>
          <p:nvPr/>
        </p:nvSpPr>
        <p:spPr>
          <a:xfrm>
            <a:off x="3220150" y="4014075"/>
            <a:ext cx="57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Montserrat"/>
                <a:ea typeface="Montserrat"/>
                <a:cs typeface="Montserrat"/>
                <a:sym typeface="Montserrat"/>
              </a:rPr>
              <a:t>Permutation invariance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Why is sums of vectors useful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3220150" y="4151500"/>
            <a:ext cx="57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Montserrat"/>
                <a:ea typeface="Montserrat"/>
                <a:cs typeface="Montserrat"/>
                <a:sym typeface="Montserrat"/>
              </a:rPr>
              <a:t>Easy to differentiate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63" y="2657573"/>
            <a:ext cx="9295874" cy="12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Universal approximator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62" y="1712775"/>
            <a:ext cx="7393977" cy="3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2556988" y="5435575"/>
            <a:ext cx="707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Wagstaff, Edward, et al. "On the limitations of representing functions on sets." International Conference on Machine Learning. PMLR, 2019.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How to aggregate information?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25" y="2110525"/>
            <a:ext cx="4078675" cy="279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23" y="1792573"/>
            <a:ext cx="4939052" cy="334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How to aggregate information?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73" y="1565226"/>
            <a:ext cx="4939053" cy="36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002" y="2546902"/>
            <a:ext cx="4939050" cy="230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The aggregation as a vector multiplication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301" y="1860000"/>
            <a:ext cx="4978500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00" y="3127626"/>
            <a:ext cx="5259258" cy="106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73" y="1565226"/>
            <a:ext cx="4939053" cy="36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From graphs to tensors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415600" y="1198225"/>
            <a:ext cx="575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SESSION 1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925" y="643300"/>
            <a:ext cx="5037499" cy="26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t="39" b="49"/>
          <a:stretch/>
        </p:blipFill>
        <p:spPr>
          <a:xfrm>
            <a:off x="653288" y="3479238"/>
            <a:ext cx="11123024" cy="26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The aggregation as a vector multiplication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00" y="1923250"/>
            <a:ext cx="4897812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250" y="3009476"/>
            <a:ext cx="4897800" cy="18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73" y="1565226"/>
            <a:ext cx="4939053" cy="36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The aggregation as a vector multiplication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29" name="Google Shape;429;p48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430" name="Google Shape;4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800" y="1628251"/>
            <a:ext cx="4897800" cy="18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8"/>
          <p:cNvSpPr txBox="1"/>
          <p:nvPr/>
        </p:nvSpPr>
        <p:spPr>
          <a:xfrm>
            <a:off x="7132850" y="4308600"/>
            <a:ext cx="3958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Montserrat"/>
                <a:ea typeface="Montserrat"/>
                <a:cs typeface="Montserrat"/>
                <a:sym typeface="Montserrat"/>
              </a:rPr>
              <a:t>The second row from the adjacency matrix!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48"/>
          <p:cNvCxnSpPr/>
          <p:nvPr/>
        </p:nvCxnSpPr>
        <p:spPr>
          <a:xfrm rot="10800000">
            <a:off x="8788950" y="3051050"/>
            <a:ext cx="0" cy="1023900"/>
          </a:xfrm>
          <a:prstGeom prst="straightConnector1">
            <a:avLst/>
          </a:prstGeom>
          <a:noFill/>
          <a:ln w="28575" cap="flat" cmpd="sng">
            <a:solidFill>
              <a:srgbClr val="0269A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3" name="Google Shape;4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73" y="1565226"/>
            <a:ext cx="4939053" cy="36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All aggregations as a matrix multiplication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41" name="Google Shape;441;p49"/>
          <p:cNvSpPr txBox="1"/>
          <p:nvPr/>
        </p:nvSpPr>
        <p:spPr>
          <a:xfrm>
            <a:off x="975800" y="5105700"/>
            <a:ext cx="73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i="1">
                <a:latin typeface="Gentium Book Basic"/>
                <a:ea typeface="Gentium Book Basic"/>
                <a:cs typeface="Gentium Book Basic"/>
                <a:sym typeface="Gentium Book Basic"/>
              </a:rPr>
              <a:t>M</a:t>
            </a:r>
            <a:endParaRPr sz="4300" i="1">
              <a:latin typeface="Gentium Book Basic"/>
              <a:ea typeface="Gentium Book Basic"/>
              <a:cs typeface="Gentium Book Basic"/>
              <a:sym typeface="Gentium Book Basic"/>
            </a:endParaRPr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00" y="1923250"/>
            <a:ext cx="4897812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001" y="3036200"/>
            <a:ext cx="4897802" cy="179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73" y="1565226"/>
            <a:ext cx="4939053" cy="36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Full picture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50" y="3171150"/>
            <a:ext cx="4156099" cy="28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50" y="2821725"/>
            <a:ext cx="2956276" cy="1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725" y="820125"/>
            <a:ext cx="7148576" cy="1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/>
        </p:nvSpPr>
        <p:spPr>
          <a:xfrm>
            <a:off x="4627725" y="2555550"/>
            <a:ext cx="695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Unfolded two layer GNN. At the top is information aggregated after two steps of message passing in the different nodes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Inductive graph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75" y="1877738"/>
            <a:ext cx="2757888" cy="34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363" y="1888120"/>
            <a:ext cx="2683970" cy="346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207" y="1812433"/>
            <a:ext cx="2257792" cy="3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Three levels of granularity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7" name="Google Shape;467;p51"/>
          <p:cNvSpPr txBox="1"/>
          <p:nvPr/>
        </p:nvSpPr>
        <p:spPr>
          <a:xfrm>
            <a:off x="431400" y="5362100"/>
            <a:ext cx="335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Node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User role in social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4177875" y="5362100"/>
            <a:ext cx="345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Edge/pair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Pairwise forces in a neural force field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8016150" y="5276050"/>
            <a:ext cx="335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Graph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Molecular property prediction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ctrTitle"/>
          </p:nvPr>
        </p:nvSpPr>
        <p:spPr>
          <a:xfrm>
            <a:off x="415600" y="1957900"/>
            <a:ext cx="11360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lang="en-US" sz="4110" b="1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11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2"/>
          <p:cNvSpPr txBox="1">
            <a:spLocks noGrp="1"/>
          </p:cNvSpPr>
          <p:nvPr>
            <p:ph type="subTitle" idx="1"/>
          </p:nvPr>
        </p:nvSpPr>
        <p:spPr>
          <a:xfrm>
            <a:off x="415600" y="3496899"/>
            <a:ext cx="113607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3200">
                <a:latin typeface="Montserrat Light"/>
                <a:ea typeface="Montserrat Light"/>
                <a:cs typeface="Montserrat Light"/>
                <a:sym typeface="Montserrat Light"/>
              </a:rPr>
              <a:t>enccs.se</a:t>
            </a:r>
            <a:endParaRPr sz="3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425" y="2317413"/>
            <a:ext cx="4677700" cy="25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25" y="2153800"/>
            <a:ext cx="4488975" cy="313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2121925" y="5443150"/>
            <a:ext cx="241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Montserrat"/>
                <a:ea typeface="Montserrat"/>
                <a:cs typeface="Montserrat"/>
                <a:sym typeface="Montserrat"/>
              </a:rPr>
              <a:t>Node features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7719763" y="5443150"/>
            <a:ext cx="235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 idx="4294967295"/>
          </p:nvPr>
        </p:nvSpPr>
        <p:spPr>
          <a:xfrm>
            <a:off x="415600" y="405271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From graphs to arrays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415600" y="940303"/>
            <a:ext cx="11360700" cy="6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Light"/>
                <a:ea typeface="Montserrat Light"/>
                <a:cs typeface="Montserrat Light"/>
                <a:sym typeface="Montserrat Light"/>
              </a:rPr>
              <a:t>SESSION 2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475" y="2507238"/>
            <a:ext cx="4902024" cy="27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963825"/>
            <a:ext cx="4252400" cy="380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>
            <a:spLocks noGrp="1"/>
          </p:cNvSpPr>
          <p:nvPr>
            <p:ph type="title" idx="4294967295"/>
          </p:nvPr>
        </p:nvSpPr>
        <p:spPr>
          <a:xfrm>
            <a:off x="415600" y="405271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Batches and masks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4294967295"/>
          </p:nvPr>
        </p:nvSpPr>
        <p:spPr>
          <a:xfrm>
            <a:off x="415600" y="940303"/>
            <a:ext cx="11360700" cy="6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latin typeface="Montserrat Light"/>
                <a:ea typeface="Montserrat Light"/>
                <a:cs typeface="Montserrat Light"/>
                <a:sym typeface="Montserrat Light"/>
              </a:rPr>
              <a:t>SESSION 2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GNNs from the ground up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Back to GNNs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900" y="1732750"/>
            <a:ext cx="4102199" cy="38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view of GNNs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655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By repeating a simple </a:t>
            </a:r>
            <a:r>
              <a:rPr lang="en-US" i="1">
                <a:latin typeface="Montserrat"/>
                <a:ea typeface="Montserrat"/>
                <a:cs typeface="Montserrat"/>
                <a:sym typeface="Montserrat"/>
              </a:rPr>
              <a:t>local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rule we can get information about large scale 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Rule: my neighbours tells me what they think I should know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1662425"/>
            <a:ext cx="4282874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Message Passing view of GNNs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655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By repeating a simple </a:t>
            </a:r>
            <a:r>
              <a:rPr lang="en-US" i="1">
                <a:latin typeface="Montserrat"/>
                <a:ea typeface="Montserrat"/>
                <a:cs typeface="Montserrat"/>
                <a:sym typeface="Montserrat"/>
              </a:rPr>
              <a:t>local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rule we can get information about large scale 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9570" algn="l" rtl="0">
              <a:spcBef>
                <a:spcPts val="16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Rule: my neighbours tells me what they think I should know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This is done for all neighbourhoods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After three iterations, I know what my 3 hop neighbours think we all should know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1266330"/>
            <a:ext cx="4282874" cy="495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2121</Words>
  <Application>Microsoft Office PowerPoint</Application>
  <PresentationFormat>Widescreen</PresentationFormat>
  <Paragraphs>263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Montserrat</vt:lpstr>
      <vt:lpstr>Arial</vt:lpstr>
      <vt:lpstr>Montserrat Light</vt:lpstr>
      <vt:lpstr>Calibri</vt:lpstr>
      <vt:lpstr>Gentium Book Basic</vt:lpstr>
      <vt:lpstr>Simple Light</vt:lpstr>
      <vt:lpstr>Graph Neural Networks and Transformers Workshop</vt:lpstr>
      <vt:lpstr>Workshop outline</vt:lpstr>
      <vt:lpstr>From graphs to tensors</vt:lpstr>
      <vt:lpstr>From graphs to arrays</vt:lpstr>
      <vt:lpstr>Batches and masks</vt:lpstr>
      <vt:lpstr>GNNs from the ground up</vt:lpstr>
      <vt:lpstr>Back to GNNs</vt:lpstr>
      <vt:lpstr>Message Passing view of GNNs</vt:lpstr>
      <vt:lpstr>Message Passing view of GNNs</vt:lpstr>
      <vt:lpstr>Message passing “centered” on a node</vt:lpstr>
      <vt:lpstr>Message passing in practice</vt:lpstr>
      <vt:lpstr>Message passing in practice</vt:lpstr>
      <vt:lpstr>Message passing in practice</vt:lpstr>
      <vt:lpstr>Message passing in practice</vt:lpstr>
      <vt:lpstr>Personalized messages?</vt:lpstr>
      <vt:lpstr>Edge features are “personal”</vt:lpstr>
      <vt:lpstr>What about my previous information?</vt:lpstr>
      <vt:lpstr>What about my previous information?</vt:lpstr>
      <vt:lpstr>1 GNN Layer</vt:lpstr>
      <vt:lpstr>Multiple layers</vt:lpstr>
      <vt:lpstr>What information to pass along?</vt:lpstr>
      <vt:lpstr>How to aggregate information?</vt:lpstr>
      <vt:lpstr>Hero of the day</vt:lpstr>
      <vt:lpstr>Why is sums of vectors useful</vt:lpstr>
      <vt:lpstr>Why is sums of vectors useful</vt:lpstr>
      <vt:lpstr>Universal approximator</vt:lpstr>
      <vt:lpstr>How to aggregate information?</vt:lpstr>
      <vt:lpstr>How to aggregate information?</vt:lpstr>
      <vt:lpstr>The aggregation as a vector multiplication</vt:lpstr>
      <vt:lpstr>The aggregation as a vector multiplication</vt:lpstr>
      <vt:lpstr>The aggregation as a vector multiplication</vt:lpstr>
      <vt:lpstr>All aggregations as a matrix multiplication</vt:lpstr>
      <vt:lpstr>Full picture</vt:lpstr>
      <vt:lpstr>Inductive graph learning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 and Transformers Workshop</dc:title>
  <cp:lastModifiedBy>Yasmin Tesfaldet Gebreyesus</cp:lastModifiedBy>
  <cp:revision>7</cp:revision>
  <dcterms:modified xsi:type="dcterms:W3CDTF">2021-10-22T07:21:40Z</dcterms:modified>
</cp:coreProperties>
</file>